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94" autoAdjust="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41C1B-C7F3-45DC-A8FF-E2387C0C4216}" type="datetimeFigureOut">
              <a:rPr lang="fr-FR" smtClean="0"/>
              <a:pPr/>
              <a:t>04/06/2021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39410-BA26-43B1-96BC-1A1CFC4C13F0}" type="slidenum">
              <a:rPr lang="fr-FR" smtClean="0"/>
              <a:pPr/>
              <a:t>‹N°›</a:t>
            </a:fld>
            <a:endParaRPr lang="fr-FR"/>
          </a:p>
        </p:txBody>
      </p:sp>
    </p:spTree>
    <p:extLst>
      <p:ext uri="{BB962C8B-B14F-4D97-AF65-F5344CB8AC3E}">
        <p14:creationId xmlns:p14="http://schemas.microsoft.com/office/powerpoint/2010/main" xmlns="" val="405007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CB39410-BA26-43B1-96BC-1A1CFC4C13F0}" type="slidenum">
              <a:rPr lang="fr-FR" smtClean="0"/>
              <a:pPr/>
              <a:t>6</a:t>
            </a:fld>
            <a:endParaRPr lang="fr-FR"/>
          </a:p>
        </p:txBody>
      </p:sp>
    </p:spTree>
    <p:extLst>
      <p:ext uri="{BB962C8B-B14F-4D97-AF65-F5344CB8AC3E}">
        <p14:creationId xmlns:p14="http://schemas.microsoft.com/office/powerpoint/2010/main" xmlns="" val="130091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07F5F13-3EAE-41E0-B5CB-2367B7D71704}" type="datetimeFigureOut">
              <a:rPr lang="fr-FR" smtClean="0"/>
              <a:pPr/>
              <a:t>04/06/2021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5A2B931-9747-4130-A246-BFFAD8B8810F}"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F5F13-3EAE-41E0-B5CB-2367B7D71704}" type="datetimeFigureOut">
              <a:rPr lang="fr-FR" smtClean="0"/>
              <a:pPr/>
              <a:t>04/06/2021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2B931-9747-4130-A246-BFFAD8B8810F}"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b="1" i="1" u="sng" dirty="0">
                <a:solidFill>
                  <a:schemeClr val="tx2">
                    <a:lumMod val="60000"/>
                    <a:lumOff val="40000"/>
                  </a:schemeClr>
                </a:solidFill>
              </a:rPr>
              <a:t>Persée délivrant Andromède</a:t>
            </a:r>
          </a:p>
        </p:txBody>
      </p:sp>
      <p:sp>
        <p:nvSpPr>
          <p:cNvPr id="3" name="Sous-titre 2"/>
          <p:cNvSpPr>
            <a:spLocks noGrp="1"/>
          </p:cNvSpPr>
          <p:nvPr>
            <p:ph type="subTitle" idx="1"/>
          </p:nvPr>
        </p:nvSpPr>
        <p:spPr/>
        <p:txBody>
          <a:bodyPr/>
          <a:lstStyle/>
          <a:p>
            <a:endParaRPr lang="fr-FR" dirty="0">
              <a:solidFill>
                <a:schemeClr val="tx1"/>
              </a:solidFill>
            </a:endParaRPr>
          </a:p>
          <a:p>
            <a:r>
              <a:rPr lang="fr-FR" dirty="0">
                <a:solidFill>
                  <a:schemeClr val="tx1"/>
                </a:solidFill>
              </a:rPr>
              <a:t>Véronèse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endParaRPr lang="fr-FR" dirty="0"/>
          </a:p>
        </p:txBody>
      </p:sp>
      <p:pic>
        <p:nvPicPr>
          <p:cNvPr id="4" name="Espace réservé du contenu 3" descr="1200px-Veronese-persée-rennes.jpg"/>
          <p:cNvPicPr>
            <a:picLocks noGrp="1" noChangeAspect="1"/>
          </p:cNvPicPr>
          <p:nvPr>
            <p:ph idx="1"/>
          </p:nvPr>
        </p:nvPicPr>
        <p:blipFill>
          <a:blip r:embed="rId2" cstate="print"/>
          <a:stretch>
            <a:fillRect/>
          </a:stretch>
        </p:blipFill>
        <p:spPr>
          <a:xfrm>
            <a:off x="5364088" y="2204864"/>
            <a:ext cx="3628026" cy="4525963"/>
          </a:xfrm>
        </p:spPr>
      </p:pic>
      <p:sp>
        <p:nvSpPr>
          <p:cNvPr id="8" name="ZoneTexte 7"/>
          <p:cNvSpPr txBox="1"/>
          <p:nvPr/>
        </p:nvSpPr>
        <p:spPr>
          <a:xfrm>
            <a:off x="539552" y="620688"/>
            <a:ext cx="8424936" cy="7017306"/>
          </a:xfrm>
          <a:prstGeom prst="rect">
            <a:avLst/>
          </a:prstGeom>
          <a:noFill/>
        </p:spPr>
        <p:txBody>
          <a:bodyPr wrap="square" rtlCol="0">
            <a:spAutoFit/>
          </a:bodyPr>
          <a:lstStyle/>
          <a:p>
            <a:r>
              <a:rPr lang="fr-FR" dirty="0"/>
              <a:t>                                               </a:t>
            </a:r>
            <a:r>
              <a:rPr lang="fr-FR" sz="3600" dirty="0"/>
              <a:t>DESCRIPTION</a:t>
            </a:r>
          </a:p>
          <a:p>
            <a:endParaRPr lang="fr-FR" dirty="0"/>
          </a:p>
          <a:p>
            <a:r>
              <a:rPr lang="fr-FR" dirty="0"/>
              <a:t>Artiste: Véronèse</a:t>
            </a:r>
          </a:p>
          <a:p>
            <a:r>
              <a:rPr lang="fr-FR" dirty="0"/>
              <a:t>Date et lieu de naissance: 1528 à Vérone</a:t>
            </a:r>
          </a:p>
          <a:p>
            <a:r>
              <a:rPr lang="fr-FR" dirty="0"/>
              <a:t>Date et lieu de mort: 1588 à Venise</a:t>
            </a:r>
            <a:br>
              <a:rPr lang="fr-FR" dirty="0"/>
            </a:br>
            <a:r>
              <a:rPr lang="fr-FR" dirty="0"/>
              <a:t>Siècle: 16</a:t>
            </a:r>
            <a:r>
              <a:rPr lang="fr-FR" baseline="30000" dirty="0"/>
              <a:t>ème</a:t>
            </a:r>
            <a:r>
              <a:rPr lang="fr-FR" dirty="0"/>
              <a:t> </a:t>
            </a:r>
          </a:p>
          <a:p>
            <a:r>
              <a:rPr lang="fr-FR" dirty="0"/>
              <a:t>C’est un peintre Italien.</a:t>
            </a:r>
          </a:p>
          <a:p>
            <a:r>
              <a:rPr lang="fr-FR" dirty="0"/>
              <a:t>Courant artistique: fin de la Renaissance Italienne</a:t>
            </a:r>
          </a:p>
          <a:p>
            <a:endParaRPr lang="fr-FR" dirty="0"/>
          </a:p>
          <a:p>
            <a:r>
              <a:rPr lang="fr-FR" dirty="0"/>
              <a:t>Titre de l’</a:t>
            </a:r>
            <a:r>
              <a:rPr lang="fr-FR" dirty="0" err="1"/>
              <a:t>oeuvre</a:t>
            </a:r>
            <a:r>
              <a:rPr lang="fr-FR" dirty="0"/>
              <a:t>: Persée délivrant Andromède</a:t>
            </a:r>
          </a:p>
          <a:p>
            <a:r>
              <a:rPr lang="fr-FR" dirty="0"/>
              <a:t>Dimension: 260 par 211 cm</a:t>
            </a:r>
          </a:p>
          <a:p>
            <a:r>
              <a:rPr lang="fr-FR" dirty="0"/>
              <a:t>Matière: huile sur toile</a:t>
            </a:r>
          </a:p>
          <a:p>
            <a:r>
              <a:rPr lang="fr-FR" dirty="0"/>
              <a:t>Date: inconnue</a:t>
            </a:r>
          </a:p>
          <a:p>
            <a:r>
              <a:rPr lang="fr-FR" dirty="0"/>
              <a:t>Courant artistique: fin de la Renaissance Italienne</a:t>
            </a:r>
          </a:p>
          <a:p>
            <a:r>
              <a:rPr lang="fr-FR" dirty="0"/>
              <a:t>Lieu de conservation: musée des </a:t>
            </a:r>
            <a:r>
              <a:rPr lang="fr-FR" dirty="0" err="1"/>
              <a:t>Beaux-Arts</a:t>
            </a:r>
            <a:r>
              <a:rPr lang="fr-FR" dirty="0"/>
              <a:t>, </a:t>
            </a:r>
          </a:p>
          <a:p>
            <a:r>
              <a:rPr lang="fr-FR" dirty="0"/>
              <a:t>Rennes</a:t>
            </a:r>
          </a:p>
          <a:p>
            <a:endParaRPr lang="fr-FR" dirty="0"/>
          </a:p>
          <a:p>
            <a:r>
              <a:rPr lang="fr-FR" dirty="0"/>
              <a:t>Persée sauvant Andromède des griffes du monstre</a:t>
            </a:r>
          </a:p>
          <a:p>
            <a:r>
              <a:rPr lang="fr-FR" dirty="0"/>
              <a:t>marin avec son épée magique.</a:t>
            </a:r>
          </a:p>
          <a:p>
            <a:r>
              <a:rPr lang="fr-FR" dirty="0"/>
              <a:t> </a:t>
            </a:r>
          </a:p>
          <a:p>
            <a:endParaRPr lang="fr-FR" dirty="0"/>
          </a:p>
          <a:p>
            <a:endParaRPr lang="fr-FR" dirty="0"/>
          </a:p>
          <a:p>
            <a:endParaRPr lang="fr-FR" dirty="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6"/>
            <a:ext cx="1882552" cy="6106691"/>
          </a:xfrm>
        </p:spPr>
        <p:txBody>
          <a:bodyPr>
            <a:normAutofit/>
          </a:bodyPr>
          <a:lstStyle/>
          <a:p>
            <a:r>
              <a:rPr lang="fr-FR" sz="2400" dirty="0"/>
              <a:t>Les lignes de forces</a:t>
            </a:r>
          </a:p>
        </p:txBody>
      </p:sp>
      <p:sp>
        <p:nvSpPr>
          <p:cNvPr id="4" name="Espace réservé du contenu 3"/>
          <p:cNvSpPr txBox="1">
            <a:spLocks noGrp="1"/>
          </p:cNvSpPr>
          <p:nvPr>
            <p:ph idx="1"/>
          </p:nvPr>
        </p:nvSpPr>
        <p:spPr>
          <a:xfrm>
            <a:off x="457200" y="1600200"/>
            <a:ext cx="8229600" cy="584775"/>
          </a:xfrm>
          <a:prstGeom prst="rect">
            <a:avLst/>
          </a:prstGeom>
          <a:noFill/>
        </p:spPr>
        <p:txBody>
          <a:bodyPr wrap="square" rtlCol="0">
            <a:spAutoFit/>
          </a:bodyPr>
          <a:lstStyle/>
          <a:p>
            <a:pPr>
              <a:buNone/>
            </a:pPr>
            <a:r>
              <a:rPr lang="fr-FR" dirty="0"/>
              <a:t>                                           </a:t>
            </a:r>
          </a:p>
        </p:txBody>
      </p:sp>
      <p:pic>
        <p:nvPicPr>
          <p:cNvPr id="5" name="Image 4" descr="1200px-Veronese-persée-rennes.jpg"/>
          <p:cNvPicPr>
            <a:picLocks noChangeAspect="1"/>
          </p:cNvPicPr>
          <p:nvPr/>
        </p:nvPicPr>
        <p:blipFill>
          <a:blip r:embed="rId2" cstate="print"/>
          <a:stretch>
            <a:fillRect/>
          </a:stretch>
        </p:blipFill>
        <p:spPr>
          <a:xfrm>
            <a:off x="3203848" y="260648"/>
            <a:ext cx="5213148" cy="6503402"/>
          </a:xfrm>
          <a:prstGeom prst="rect">
            <a:avLst/>
          </a:prstGeom>
        </p:spPr>
      </p:pic>
      <p:cxnSp>
        <p:nvCxnSpPr>
          <p:cNvPr id="7" name="Connecteur droit 6"/>
          <p:cNvCxnSpPr/>
          <p:nvPr/>
        </p:nvCxnSpPr>
        <p:spPr>
          <a:xfrm flipH="1">
            <a:off x="4355976" y="3068960"/>
            <a:ext cx="1872208" cy="165618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Connecteur droit 8"/>
          <p:cNvCxnSpPr/>
          <p:nvPr/>
        </p:nvCxnSpPr>
        <p:spPr>
          <a:xfrm flipH="1">
            <a:off x="4355976" y="2996952"/>
            <a:ext cx="648072" cy="180020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Petit Quiz </a:t>
            </a:r>
            <a:br>
              <a:rPr lang="fr-FR" dirty="0"/>
            </a:br>
            <a:endParaRPr lang="fr-FR" dirty="0"/>
          </a:p>
        </p:txBody>
      </p:sp>
      <p:sp>
        <p:nvSpPr>
          <p:cNvPr id="3" name="Espace réservé du contenu 2"/>
          <p:cNvSpPr>
            <a:spLocks noGrp="1"/>
          </p:cNvSpPr>
          <p:nvPr>
            <p:ph idx="1"/>
          </p:nvPr>
        </p:nvSpPr>
        <p:spPr>
          <a:xfrm>
            <a:off x="457200" y="1268760"/>
            <a:ext cx="8229600" cy="4857403"/>
          </a:xfrm>
        </p:spPr>
        <p:txBody>
          <a:bodyPr>
            <a:normAutofit/>
          </a:bodyPr>
          <a:lstStyle/>
          <a:p>
            <a:pPr>
              <a:buNone/>
            </a:pPr>
            <a:r>
              <a:rPr lang="fr-FR" sz="1400" dirty="0"/>
              <a:t>Vrai ou faux</a:t>
            </a:r>
          </a:p>
          <a:p>
            <a:endParaRPr lang="fr-FR" sz="1400" dirty="0"/>
          </a:p>
          <a:p>
            <a:r>
              <a:rPr lang="fr-FR" sz="1400" dirty="0"/>
              <a:t>Le monstre est envoyé par le roi d’Ethiopie.</a:t>
            </a:r>
          </a:p>
          <a:p>
            <a:endParaRPr lang="fr-FR" sz="1400" dirty="0"/>
          </a:p>
          <a:p>
            <a:r>
              <a:rPr lang="fr-FR" sz="1400" dirty="0"/>
              <a:t>Le peintre est Vérone.</a:t>
            </a:r>
          </a:p>
          <a:p>
            <a:endParaRPr lang="fr-FR" sz="1400" dirty="0"/>
          </a:p>
          <a:p>
            <a:r>
              <a:rPr lang="fr-FR" sz="1400" dirty="0"/>
              <a:t>Le tableau a été peint en 1547.</a:t>
            </a:r>
          </a:p>
          <a:p>
            <a:endParaRPr lang="fr-FR" sz="1400" dirty="0"/>
          </a:p>
          <a:p>
            <a:r>
              <a:rPr lang="fr-FR" sz="1400" dirty="0"/>
              <a:t>Le titre de l’œuvre est « Persée délivrant la belle Andromède ».</a:t>
            </a:r>
          </a:p>
          <a:p>
            <a:endParaRPr lang="fr-FR" sz="1400" dirty="0"/>
          </a:p>
          <a:p>
            <a:r>
              <a:rPr lang="fr-FR" sz="1400" dirty="0"/>
              <a:t>C’est à cause de la mère d’Andromède que cette dernière est attachée.</a:t>
            </a:r>
          </a:p>
          <a:p>
            <a:endParaRPr lang="fr-FR" sz="1400" dirty="0"/>
          </a:p>
          <a:p>
            <a:endParaRPr lang="fr-FR" sz="1400" dirty="0"/>
          </a:p>
          <a:p>
            <a:endParaRPr lang="fr-FR" sz="1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dirty="0"/>
              <a:t/>
            </a:r>
            <a:br>
              <a:rPr lang="fr-FR" dirty="0"/>
            </a:br>
            <a:r>
              <a:rPr lang="fr-FR" dirty="0"/>
              <a:t/>
            </a:r>
            <a:br>
              <a:rPr lang="fr-FR" dirty="0"/>
            </a:br>
            <a:r>
              <a:rPr lang="fr-FR" dirty="0"/>
              <a:t/>
            </a:r>
            <a:br>
              <a:rPr lang="fr-FR" dirty="0"/>
            </a:br>
            <a:r>
              <a:rPr lang="fr-FR" sz="7300" dirty="0"/>
              <a:t/>
            </a:r>
            <a:br>
              <a:rPr lang="fr-FR" sz="7300" dirty="0"/>
            </a:br>
            <a:r>
              <a:rPr lang="fr-FR" sz="7300" b="1" i="1" u="sng" dirty="0">
                <a:solidFill>
                  <a:schemeClr val="tx2">
                    <a:lumMod val="60000"/>
                    <a:lumOff val="40000"/>
                  </a:schemeClr>
                </a:solidFill>
              </a:rPr>
              <a:t>Persée tenant la tête de Méduse</a:t>
            </a:r>
          </a:p>
        </p:txBody>
      </p:sp>
      <p:sp>
        <p:nvSpPr>
          <p:cNvPr id="3" name="Espace réservé du contenu 2"/>
          <p:cNvSpPr>
            <a:spLocks noGrp="1"/>
          </p:cNvSpPr>
          <p:nvPr>
            <p:ph idx="1"/>
          </p:nvPr>
        </p:nvSpPr>
        <p:spPr/>
        <p:txBody>
          <a:bodyPr/>
          <a:lstStyle/>
          <a:p>
            <a:pPr marL="0" indent="0">
              <a:buNone/>
            </a:pPr>
            <a:endParaRPr lang="fr-FR" dirty="0"/>
          </a:p>
          <a:p>
            <a:endParaRPr lang="fr-FR" dirty="0"/>
          </a:p>
          <a:p>
            <a:pPr marL="0" indent="0">
              <a:buNone/>
            </a:pPr>
            <a:r>
              <a:rPr lang="fr-FR" dirty="0"/>
              <a:t>                                                                  </a:t>
            </a:r>
          </a:p>
          <a:p>
            <a:pPr marL="0" indent="0">
              <a:buNone/>
            </a:pPr>
            <a:endParaRPr lang="fr-FR" dirty="0"/>
          </a:p>
          <a:p>
            <a:pPr marL="0" indent="0">
              <a:buNone/>
            </a:pPr>
            <a:r>
              <a:rPr lang="fr-FR" dirty="0"/>
              <a:t>                  </a:t>
            </a:r>
          </a:p>
          <a:p>
            <a:pPr marL="0" indent="0">
              <a:buNone/>
            </a:pPr>
            <a:r>
              <a:rPr lang="fr-FR" dirty="0"/>
              <a:t>                          Benvenuto Cellini</a:t>
            </a:r>
          </a:p>
          <a:p>
            <a:pPr marL="0" indent="0">
              <a:buNone/>
            </a:pPr>
            <a:r>
              <a:rPr lang="fr-FR" sz="5400" dirty="0"/>
              <a:t>                                                                          </a:t>
            </a:r>
          </a:p>
        </p:txBody>
      </p:sp>
    </p:spTree>
    <p:extLst>
      <p:ext uri="{BB962C8B-B14F-4D97-AF65-F5344CB8AC3E}">
        <p14:creationId xmlns:p14="http://schemas.microsoft.com/office/powerpoint/2010/main" xmlns="" val="21879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52928" cy="936104"/>
          </a:xfrm>
        </p:spPr>
        <p:txBody>
          <a:bodyPr>
            <a:normAutofit fontScale="90000"/>
          </a:bodyPr>
          <a:lstStyle/>
          <a:p>
            <a:pPr algn="l"/>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
            </a:r>
            <a:br>
              <a:rPr lang="fr-FR" sz="3200" dirty="0"/>
            </a:br>
            <a:r>
              <a:rPr lang="fr-FR" sz="3200" dirty="0"/>
              <a:t>L’auteur: </a:t>
            </a:r>
            <a:br>
              <a:rPr lang="fr-FR" sz="3200" dirty="0"/>
            </a:br>
            <a:r>
              <a:rPr lang="fr-FR" sz="2700" dirty="0"/>
              <a:t>Benvenuto Cellini est un artiste Florentin né en 1500. A cette époque, les artistes sont payés soit sous forme de forfait soit sous forme de salaire. Pour François 1</a:t>
            </a:r>
            <a:r>
              <a:rPr lang="fr-FR" sz="2700" baseline="30000" dirty="0"/>
              <a:t>er</a:t>
            </a:r>
            <a:r>
              <a:rPr lang="fr-FR" sz="2700" dirty="0"/>
              <a:t> ,</a:t>
            </a:r>
            <a:br>
              <a:rPr lang="fr-FR" sz="2700" dirty="0"/>
            </a:br>
            <a:r>
              <a:rPr lang="fr-FR" sz="2700" dirty="0"/>
              <a:t>il teste la technique de la fonte en bronze mais finit par revenir à Florence à cause de son implication dans de nombreux meurtres. Il est pris au service du duc Cosme 1</a:t>
            </a:r>
            <a:r>
              <a:rPr lang="fr-FR" sz="2700" baseline="30000" dirty="0"/>
              <a:t>er</a:t>
            </a:r>
            <a:r>
              <a:rPr lang="fr-FR" sz="2700" dirty="0"/>
              <a:t> de Médicis en 1545 qui lui demande de construire une statue de Persée et Méduse. Elle sera exposée a la piazza </a:t>
            </a:r>
            <a:r>
              <a:rPr lang="fr-FR" sz="2700" dirty="0" err="1"/>
              <a:t>della</a:t>
            </a:r>
            <a:r>
              <a:rPr lang="fr-FR" sz="2700" dirty="0"/>
              <a:t> </a:t>
            </a:r>
            <a:r>
              <a:rPr lang="fr-FR" sz="2700" dirty="0" err="1"/>
              <a:t>signoria</a:t>
            </a:r>
            <a:r>
              <a:rPr lang="fr-FR" sz="2700" dirty="0"/>
              <a:t>. Elle devra mesurer 6 mètres de hauteur socle compris. </a:t>
            </a:r>
          </a:p>
        </p:txBody>
      </p:sp>
      <p:pic>
        <p:nvPicPr>
          <p:cNvPr id="4098" name="Picture 2" descr="Benvenuto Cellini : la gloire était sa seule idole | Forum Opéra"/>
          <p:cNvPicPr>
            <a:picLocks noChangeAspect="1" noChangeArrowheads="1"/>
          </p:cNvPicPr>
          <p:nvPr/>
        </p:nvPicPr>
        <p:blipFill>
          <a:blip r:embed="rId3" cstate="print"/>
          <a:srcRect/>
          <a:stretch>
            <a:fillRect/>
          </a:stretch>
        </p:blipFill>
        <p:spPr bwMode="auto">
          <a:xfrm>
            <a:off x="5364088" y="3501008"/>
            <a:ext cx="2880320" cy="3240360"/>
          </a:xfrm>
          <a:prstGeom prst="rect">
            <a:avLst/>
          </a:prstGeom>
          <a:noFill/>
        </p:spPr>
      </p:pic>
    </p:spTree>
    <p:extLst>
      <p:ext uri="{BB962C8B-B14F-4D97-AF65-F5344CB8AC3E}">
        <p14:creationId xmlns:p14="http://schemas.microsoft.com/office/powerpoint/2010/main" xmlns="" val="337817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71800" y="548680"/>
            <a:ext cx="3741979" cy="5608964"/>
          </a:xfrm>
        </p:spPr>
      </p:pic>
    </p:spTree>
    <p:extLst>
      <p:ext uri="{BB962C8B-B14F-4D97-AF65-F5344CB8AC3E}">
        <p14:creationId xmlns:p14="http://schemas.microsoft.com/office/powerpoint/2010/main" xmlns="" val="285740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372" y="332656"/>
            <a:ext cx="8219256" cy="4954562"/>
          </a:xfrm>
        </p:spPr>
        <p:txBody>
          <a:bodyPr>
            <a:normAutofit fontScale="90000"/>
          </a:bodyPr>
          <a:lstStyle/>
          <a:p>
            <a:pPr algn="l"/>
            <a:r>
              <a:rPr lang="fr-FR" sz="3200" dirty="0"/>
              <a:t/>
            </a:r>
            <a:br>
              <a:rPr lang="fr-FR" sz="3200" dirty="0"/>
            </a:br>
            <a:r>
              <a:rPr lang="fr-FR" sz="3200" dirty="0"/>
              <a:t/>
            </a:r>
            <a:br>
              <a:rPr lang="fr-FR" sz="3200" dirty="0"/>
            </a:br>
            <a:r>
              <a:rPr lang="fr-FR" sz="2200" dirty="0"/>
              <a:t>L’</a:t>
            </a:r>
            <a:r>
              <a:rPr lang="fr-FR" sz="2200" dirty="0" err="1"/>
              <a:t>oeuvre</a:t>
            </a:r>
            <a:r>
              <a:rPr lang="fr-FR" sz="2200" dirty="0"/>
              <a:t>:</a:t>
            </a:r>
            <a:br>
              <a:rPr lang="fr-FR" sz="2200" dirty="0"/>
            </a:br>
            <a:r>
              <a:rPr lang="fr-FR" sz="2200" dirty="0"/>
              <a:t/>
            </a:r>
            <a:br>
              <a:rPr lang="fr-FR" sz="2200" dirty="0"/>
            </a:br>
            <a:r>
              <a:rPr lang="fr-FR" sz="2200" dirty="0"/>
              <a:t>Cellini a voulu couler cette statue en bronze ce qui est une prouesse à cette époque. </a:t>
            </a:r>
            <a:br>
              <a:rPr lang="fr-FR" sz="2200" dirty="0"/>
            </a:br>
            <a:r>
              <a:rPr lang="fr-FR" sz="2200" dirty="0"/>
              <a:t>Il décide de réaliser son œuvre en deux parties: </a:t>
            </a:r>
            <a:br>
              <a:rPr lang="fr-FR" sz="2200" dirty="0"/>
            </a:br>
            <a:r>
              <a:rPr lang="fr-FR" sz="2200" dirty="0"/>
              <a:t>1/ le corps de Méduse allongé sur le bouclier de Persée avec le sang qui jaillit de son cou (il prendra 2 ans pour réaliser parfaitement cette partie)</a:t>
            </a:r>
            <a:br>
              <a:rPr lang="fr-FR" sz="2200" dirty="0"/>
            </a:br>
            <a:r>
              <a:rPr lang="fr-FR" sz="2200" dirty="0"/>
              <a:t>2/ Persée dressé sur 3,20 mètres de hauteur tenant la tête de Méduse. </a:t>
            </a:r>
            <a:br>
              <a:rPr lang="fr-FR" sz="2200" dirty="0"/>
            </a:br>
            <a:r>
              <a:rPr lang="fr-FR" sz="2200" dirty="0"/>
              <a:t/>
            </a:r>
            <a:br>
              <a:rPr lang="fr-FR" sz="2200" dirty="0"/>
            </a:br>
            <a:r>
              <a:rPr lang="fr-FR" sz="2200" dirty="0"/>
              <a:t>Il  fait un moulage en cire dans un moule en terre, puis il coule le bronze. </a:t>
            </a:r>
            <a:br>
              <a:rPr lang="fr-FR" sz="2200" dirty="0"/>
            </a:br>
            <a:r>
              <a:rPr lang="fr-FR" sz="2200" dirty="0"/>
              <a:t>Pour que la sculpture puisse être transportée, il l’a créée creuse. Il faut donc poser le moule en terre sur une fondation , y étaler la cire, l’ensevelir de terre et l’éliminer. Il faut enterrer le moule avant de le remplir de métal pour éviter qu’il ne casse. Le jour fatidique, la chaleur dégagée par le four est tellement forte qu’elle embrase les toits en chaume. Le temps qu’on l’éteigne le bronze s’est solidifié trop tôt : la statue est presque parfaite mais un bout du pied a cassé !</a:t>
            </a:r>
          </a:p>
        </p:txBody>
      </p:sp>
      <p:sp>
        <p:nvSpPr>
          <p:cNvPr id="3" name="Espace réservé du contenu 2"/>
          <p:cNvSpPr>
            <a:spLocks noGrp="1"/>
          </p:cNvSpPr>
          <p:nvPr>
            <p:ph idx="1"/>
          </p:nvPr>
        </p:nvSpPr>
        <p:spPr>
          <a:xfrm flipH="1" flipV="1">
            <a:off x="-1548680" y="-171400"/>
            <a:ext cx="360040" cy="720080"/>
          </a:xfrm>
        </p:spPr>
        <p:txBody>
          <a:bodyPr>
            <a:normAutofit/>
          </a:bodyPr>
          <a:lstStyle/>
          <a:p>
            <a:endParaRPr lang="fr-FR" dirty="0"/>
          </a:p>
        </p:txBody>
      </p:sp>
    </p:spTree>
    <p:extLst>
      <p:ext uri="{BB962C8B-B14F-4D97-AF65-F5344CB8AC3E}">
        <p14:creationId xmlns:p14="http://schemas.microsoft.com/office/powerpoint/2010/main" xmlns="" val="1537159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72</Words>
  <Application>Microsoft Office PowerPoint</Application>
  <PresentationFormat>Affichage à l'écran (4:3)</PresentationFormat>
  <Paragraphs>51</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Persée délivrant Andromède</vt:lpstr>
      <vt:lpstr>     </vt:lpstr>
      <vt:lpstr>Les lignes de forces</vt:lpstr>
      <vt:lpstr>Petit Quiz  </vt:lpstr>
      <vt:lpstr>     Persée tenant la tête de Méduse</vt:lpstr>
      <vt:lpstr>      L’auteur:  Benvenuto Cellini est un artiste Florentin né en 1500. A cette époque, les artistes sont payés soit sous forme de forfait soit sous forme de salaire. Pour François 1er , il teste la technique de la fonte en bronze mais finit par revenir à Florence à cause de son implication dans de nombreux meurtres. Il est pris au service du duc Cosme 1er de Médicis en 1545 qui lui demande de construire une statue de Persée et Méduse. Elle sera exposée a la piazza della signoria. Elle devra mesurer 6 mètres de hauteur socle compris. </vt:lpstr>
      <vt:lpstr>Diapositive 7</vt:lpstr>
      <vt:lpstr>  L’oeuvre:  Cellini a voulu couler cette statue en bronze ce qui est une prouesse à cette époque.  Il décide de réaliser son œuvre en deux parties:  1/ le corps de Méduse allongé sur le bouclier de Persée avec le sang qui jaillit de son cou (il prendra 2 ans pour réaliser parfaitement cette partie) 2/ Persée dressé sur 3,20 mètres de hauteur tenant la tête de Méduse.   Il  fait un moulage en cire dans un moule en terre, puis il coule le bronze.  Pour que la sculpture puisse être transportée, il l’a créée creuse. Il faut donc poser le moule en terre sur une fondation , y étaler la cire, l’ensevelir de terre et l’éliminer. Il faut enterrer le moule avant de le remplir de métal pour éviter qu’il ne casse. Le jour fatidique, la chaleur dégagée par le four est tellement forte qu’elle embrase les toits en chaume. Le temps qu’on l’éteigne le bronze s’est solidifié trop tôt : la statue est presque parfaite mais un bout du pied a cassé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Persée délivrant Andromède</dc:title>
  <dc:creator>Rémy</dc:creator>
  <cp:lastModifiedBy>pa</cp:lastModifiedBy>
  <cp:revision>44</cp:revision>
  <dcterms:created xsi:type="dcterms:W3CDTF">2021-02-23T13:51:43Z</dcterms:created>
  <dcterms:modified xsi:type="dcterms:W3CDTF">2021-06-04T14:28:51Z</dcterms:modified>
</cp:coreProperties>
</file>